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  <p:sldMasterId id="2147483683" r:id="rId6"/>
    <p:sldMasterId id="214748368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</p:sldIdLst>
  <p:sldSz cy="5143500" cx="9144000"/>
  <p:notesSz cx="6858000" cy="9144000"/>
  <p:embeddedFontLst>
    <p:embeddedFont>
      <p:font typeface="Montserrat"/>
      <p:regular r:id="rId47"/>
      <p:bold r:id="rId48"/>
      <p:italic r:id="rId49"/>
      <p:boldItalic r:id="rId50"/>
    </p:embeddedFont>
    <p:embeddedFont>
      <p:font typeface="Old Standard TT"/>
      <p:regular r:id="rId51"/>
      <p:bold r:id="rId52"/>
      <p:italic r:id="rId53"/>
    </p:embeddedFont>
    <p:embeddedFont>
      <p:font typeface="Roboto Mon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DBCEBD-1193-4B0D-9A74-619EF03BDED4}">
  <a:tblStyle styleId="{18DBCEBD-1193-4B0D-9A74-619EF03BDE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OldStandardTT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OldStandardTT-italic.fntdata"/><Relationship Id="rId52" Type="http://schemas.openxmlformats.org/officeDocument/2006/relationships/font" Target="fonts/OldStandardTT-bold.fntdata"/><Relationship Id="rId11" Type="http://schemas.openxmlformats.org/officeDocument/2006/relationships/slide" Target="slides/slide3.xml"/><Relationship Id="rId55" Type="http://schemas.openxmlformats.org/officeDocument/2006/relationships/font" Target="fonts/RobotoMono-bold.fntdata"/><Relationship Id="rId10" Type="http://schemas.openxmlformats.org/officeDocument/2006/relationships/slide" Target="slides/slide2.xml"/><Relationship Id="rId54" Type="http://schemas.openxmlformats.org/officeDocument/2006/relationships/font" Target="fonts/RobotoMono-regular.fntdata"/><Relationship Id="rId13" Type="http://schemas.openxmlformats.org/officeDocument/2006/relationships/slide" Target="slides/slide5.xml"/><Relationship Id="rId57" Type="http://schemas.openxmlformats.org/officeDocument/2006/relationships/font" Target="fonts/RobotoMono-boldItalic.fntdata"/><Relationship Id="rId12" Type="http://schemas.openxmlformats.org/officeDocument/2006/relationships/slide" Target="slides/slide4.xml"/><Relationship Id="rId56" Type="http://schemas.openxmlformats.org/officeDocument/2006/relationships/font" Target="fonts/RobotoMono-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cb5d0bcc2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cb5d0bcc2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cb5d0bcc2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bcb5d0bcc2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cb5d0bcc2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bcb5d0bcc2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cb5d0bcc2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bcb5d0bcc2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cb5d0bcc2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bcb5d0bcc2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cb5d0bcc2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bcb5d0bcc2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cb5d0bcc2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bcb5d0bcc2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cb5d0bcc2_0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cb5d0bcc2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cb5d0bcc2_0_1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cb5d0bcc2_0_1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cb5d0bcc2_0_1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cb5d0bcc2_0_1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cb5d0bcc2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cb5d0bcc2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cb5d0bcc2_0_1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cb5d0bcc2_0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cb5d0bcc2_0_1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cb5d0bcc2_0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cb5d0bcc2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cb5d0bcc2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cb5d0bcc2_0_1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cb5d0bcc2_0_1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cb5d0bcc2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cb5d0bcc2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bcb5d0bcc2_0_1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bcb5d0bcc2_0_1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cb5d0bcc2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cb5d0bcc2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bcb5d0bcc2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bcb5d0bcc2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cb5d0bcc2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cb5d0bcc2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bcb5d0bcc2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bcb5d0bcc2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cb5d0bcc2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cb5d0bcc2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bcb5d0bcc2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bcb5d0bcc2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cb5d0bcc2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cb5d0bcc2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bcb5d0bcc2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bcb5d0bcc2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cb5d0bcc2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cb5d0bcc2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cb5d0bcc2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bcb5d0bcc2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cb5d0bcc2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bcb5d0bcc2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bcb5d0bcc2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bcb5d0bcc2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cb5d0bcc2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bcb5d0bcc2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bcb5d0bcc2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bcb5d0bcc2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cb5d0bcc2_0_1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cb5d0bcc2_0_1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cb5d0bcc2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cb5d0bcc2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cb5d0bcc2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cb5d0bcc2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cb5d0bcc2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cb5d0bcc2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cb5d0bcc2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cb5d0bcc2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cb5d0bcc2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cb5d0bcc2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3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Natural Language Processing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Bag-of-Words</a:t>
            </a:r>
            <a:endParaRPr/>
          </a:p>
        </p:txBody>
      </p:sp>
      <p:sp>
        <p:nvSpPr>
          <p:cNvPr id="207" name="Google Shape;207;p47"/>
          <p:cNvSpPr txBox="1"/>
          <p:nvPr>
            <p:ph idx="1" type="body"/>
          </p:nvPr>
        </p:nvSpPr>
        <p:spPr>
          <a:xfrm>
            <a:off x="311700" y="1152475"/>
            <a:ext cx="510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Сумма one-hot векторов слов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			</a:t>
            </a:r>
            <a:endParaRPr/>
          </a:p>
        </p:txBody>
      </p:sp>
      <p:sp>
        <p:nvSpPr>
          <p:cNvPr id="208" name="Google Shape;208;p47"/>
          <p:cNvSpPr txBox="1"/>
          <p:nvPr/>
        </p:nvSpPr>
        <p:spPr>
          <a:xfrm>
            <a:off x="382700" y="3549100"/>
            <a:ext cx="60585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Char char="+"/>
            </a:pPr>
            <a:r>
              <a:rPr lang="ru" sz="1800">
                <a:solidFill>
                  <a:srgbClr val="FF0000"/>
                </a:solidFill>
              </a:rPr>
              <a:t>Проблема: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 sz="1800">
                <a:solidFill>
                  <a:srgbClr val="FF0000"/>
                </a:solidFill>
              </a:rPr>
              <a:t>нет информации о порядке слов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800" y="2029975"/>
            <a:ext cx="4763358" cy="15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TF-IDF</a:t>
            </a:r>
            <a:endParaRPr/>
          </a:p>
        </p:txBody>
      </p:sp>
      <p:pic>
        <p:nvPicPr>
          <p:cNvPr id="215" name="Google Shape;2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1362"/>
            <a:ext cx="8839200" cy="2040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TF-IDF</a:t>
            </a:r>
            <a:endParaRPr/>
          </a:p>
        </p:txBody>
      </p:sp>
      <p:pic>
        <p:nvPicPr>
          <p:cNvPr id="221" name="Google Shape;2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9300"/>
            <a:ext cx="8839199" cy="2231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TF-IDF</a:t>
            </a:r>
            <a:endParaRPr/>
          </a:p>
        </p:txBody>
      </p:sp>
      <p:pic>
        <p:nvPicPr>
          <p:cNvPr id="227" name="Google Shape;2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2588"/>
            <a:ext cx="8276052" cy="35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0"/>
          <p:cNvSpPr txBox="1"/>
          <p:nvPr/>
        </p:nvSpPr>
        <p:spPr>
          <a:xfrm>
            <a:off x="77600" y="4735625"/>
            <a:ext cx="78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999999"/>
                </a:solidFill>
              </a:rPr>
              <a:t>https://github.com/girafe-ai/ml-mipt/blob/master/week0_08_extra_texts/ml-mipt_Fall_2019_Lecture08_WordVectors.pdf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Коллокация</a:t>
            </a:r>
            <a:endParaRPr/>
          </a:p>
        </p:txBody>
      </p:sp>
      <p:sp>
        <p:nvSpPr>
          <p:cNvPr id="234" name="Google Shape;234;p51"/>
          <p:cNvSpPr txBox="1"/>
          <p:nvPr/>
        </p:nvSpPr>
        <p:spPr>
          <a:xfrm>
            <a:off x="372725" y="1315525"/>
            <a:ext cx="73245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34343"/>
                </a:solidFill>
              </a:rPr>
              <a:t>N-грамма</a:t>
            </a:r>
            <a:r>
              <a:rPr lang="ru" sz="1800">
                <a:solidFill>
                  <a:srgbClr val="434343"/>
                </a:solidFill>
              </a:rPr>
              <a:t> - последовательность из N слов, идущих подряд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34343"/>
                </a:solidFill>
              </a:rPr>
              <a:t>Коллокация</a:t>
            </a:r>
            <a:r>
              <a:rPr lang="ru" sz="1800">
                <a:solidFill>
                  <a:srgbClr val="434343"/>
                </a:solidFill>
              </a:rPr>
              <a:t> - сочетание слов, не обязательно идущих подряд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235" name="Google Shape;2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650" y="2269400"/>
            <a:ext cx="4892754" cy="26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Pointwise mutual information</a:t>
            </a:r>
            <a:endParaRPr/>
          </a:p>
        </p:txBody>
      </p:sp>
      <p:sp>
        <p:nvSpPr>
          <p:cNvPr id="241" name="Google Shape;241;p52"/>
          <p:cNvSpPr txBox="1"/>
          <p:nvPr/>
        </p:nvSpPr>
        <p:spPr>
          <a:xfrm>
            <a:off x="372725" y="1315525"/>
            <a:ext cx="73245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34343"/>
                </a:solidFill>
              </a:rPr>
              <a:t>Скользящие окно фиксированной длины: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242" name="Google Shape;2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25" y="2337775"/>
            <a:ext cx="4824475" cy="17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Pointwise mutual information</a:t>
            </a:r>
            <a:endParaRPr/>
          </a:p>
        </p:txBody>
      </p:sp>
      <p:pic>
        <p:nvPicPr>
          <p:cNvPr id="248" name="Google Shape;2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103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More clever way: context embeddings</a:t>
            </a:r>
            <a:endParaRPr/>
          </a:p>
        </p:txBody>
      </p:sp>
      <p:sp>
        <p:nvSpPr>
          <p:cNvPr id="254" name="Google Shape;254;p54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Let’s consider words that can fit in the gaps: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Marie rode a </a:t>
            </a:r>
            <a:r>
              <a:rPr b="1" lang="ru"/>
              <a:t>______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ru"/>
              <a:t>______ </a:t>
            </a:r>
            <a:r>
              <a:rPr lang="ru"/>
              <a:t>wheel was punctured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The </a:t>
            </a:r>
            <a:r>
              <a:rPr b="1" lang="ru"/>
              <a:t>______ </a:t>
            </a:r>
            <a:r>
              <a:rPr lang="ru"/>
              <a:t>has a beautiful white frame</a:t>
            </a:r>
            <a:endParaRPr/>
          </a:p>
        </p:txBody>
      </p:sp>
      <p:graphicFrame>
        <p:nvGraphicFramePr>
          <p:cNvPr id="255" name="Google Shape;255;p54"/>
          <p:cNvGraphicFramePr/>
          <p:nvPr/>
        </p:nvGraphicFramePr>
        <p:xfrm>
          <a:off x="405525" y="292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{18DBCEBD-1193-4B0D-9A74-619EF03BDED4}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Bicycle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Bike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Car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Horse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Context embeddings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55"/>
          <p:cNvSpPr txBox="1"/>
          <p:nvPr>
            <p:ph idx="1" type="body"/>
          </p:nvPr>
        </p:nvSpPr>
        <p:spPr>
          <a:xfrm>
            <a:off x="406375" y="2067575"/>
            <a:ext cx="8520600" cy="20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    v(word</a:t>
            </a:r>
            <a:r>
              <a:rPr baseline="-25000" lang="ru"/>
              <a:t>1</a:t>
            </a:r>
            <a:r>
              <a:rPr lang="ru"/>
              <a:t>) = [12,       1,       0,      10,     5,...]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      </a:t>
            </a:r>
            <a:r>
              <a:rPr lang="ru">
                <a:solidFill>
                  <a:srgbClr val="3C78D8"/>
                </a:solidFill>
              </a:rPr>
              <a:t>horse     ride   wheel   roof    hair   breed</a:t>
            </a:r>
            <a:endParaRPr/>
          </a:p>
        </p:txBody>
      </p:sp>
      <p:cxnSp>
        <p:nvCxnSpPr>
          <p:cNvPr id="262" name="Google Shape;262;p55"/>
          <p:cNvCxnSpPr/>
          <p:nvPr/>
        </p:nvCxnSpPr>
        <p:spPr>
          <a:xfrm flipH="1" rot="10800000">
            <a:off x="1915875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55"/>
          <p:cNvCxnSpPr/>
          <p:nvPr/>
        </p:nvCxnSpPr>
        <p:spPr>
          <a:xfrm flipH="1" rot="10800000">
            <a:off x="2699400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55"/>
          <p:cNvCxnSpPr/>
          <p:nvPr/>
        </p:nvCxnSpPr>
        <p:spPr>
          <a:xfrm flipH="1" rot="10800000">
            <a:off x="3367188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55"/>
          <p:cNvCxnSpPr/>
          <p:nvPr/>
        </p:nvCxnSpPr>
        <p:spPr>
          <a:xfrm flipH="1" rot="10800000">
            <a:off x="4034975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55"/>
          <p:cNvCxnSpPr/>
          <p:nvPr/>
        </p:nvCxnSpPr>
        <p:spPr>
          <a:xfrm flipH="1" rot="10800000">
            <a:off x="4661425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55"/>
          <p:cNvCxnSpPr/>
          <p:nvPr/>
        </p:nvCxnSpPr>
        <p:spPr>
          <a:xfrm flipH="1" rot="10800000">
            <a:off x="5287875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55"/>
          <p:cNvSpPr txBox="1"/>
          <p:nvPr/>
        </p:nvSpPr>
        <p:spPr>
          <a:xfrm>
            <a:off x="311700" y="1189250"/>
            <a:ext cx="84516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34343"/>
                </a:solidFill>
              </a:rPr>
              <a:t>Let’s take into account words meanings in some way: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v(</a:t>
            </a:r>
            <a:r>
              <a:rPr lang="ru" sz="1800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i</a:t>
            </a:r>
            <a:r>
              <a:rPr lang="ru" sz="1800">
                <a:solidFill>
                  <a:schemeClr val="dk2"/>
                </a:solidFill>
              </a:rPr>
              <a:t>)[ j ] = count(co-occurrences </a:t>
            </a:r>
            <a:r>
              <a:rPr lang="ru" sz="1800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i</a:t>
            </a:r>
            <a:r>
              <a:rPr lang="ru" sz="1800">
                <a:solidFill>
                  <a:schemeClr val="dk2"/>
                </a:solidFill>
              </a:rPr>
              <a:t> with </a:t>
            </a:r>
            <a:r>
              <a:rPr lang="ru" sz="1800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j</a:t>
            </a:r>
            <a:r>
              <a:rPr baseline="-25000" lang="ru" sz="3000">
                <a:solidFill>
                  <a:schemeClr val="dk2"/>
                </a:solidFill>
              </a:rPr>
              <a:t> </a:t>
            </a:r>
            <a:r>
              <a:rPr lang="ru" sz="1800">
                <a:solidFill>
                  <a:schemeClr val="dk2"/>
                </a:solidFill>
              </a:rPr>
              <a:t>in dataset)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69" name="Google Shape;269;p55"/>
          <p:cNvSpPr txBox="1"/>
          <p:nvPr>
            <p:ph idx="1" type="body"/>
          </p:nvPr>
        </p:nvSpPr>
        <p:spPr>
          <a:xfrm>
            <a:off x="406375" y="3198425"/>
            <a:ext cx="8520600" cy="20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    v(word</a:t>
            </a:r>
            <a:r>
              <a:rPr baseline="-25000" lang="ru"/>
              <a:t>2</a:t>
            </a:r>
            <a:r>
              <a:rPr lang="ru"/>
              <a:t>) = [20,    10,       0,      0,       1,...]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      </a:t>
            </a:r>
            <a:r>
              <a:rPr lang="ru">
                <a:solidFill>
                  <a:srgbClr val="3C78D8"/>
                </a:solidFill>
              </a:rPr>
              <a:t>car         ride   wheel   roof    hair   breed</a:t>
            </a:r>
            <a:endParaRPr/>
          </a:p>
        </p:txBody>
      </p:sp>
      <p:cxnSp>
        <p:nvCxnSpPr>
          <p:cNvPr id="270" name="Google Shape;270;p55"/>
          <p:cNvCxnSpPr/>
          <p:nvPr/>
        </p:nvCxnSpPr>
        <p:spPr>
          <a:xfrm flipH="1" rot="10800000">
            <a:off x="1915875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55"/>
          <p:cNvCxnSpPr/>
          <p:nvPr/>
        </p:nvCxnSpPr>
        <p:spPr>
          <a:xfrm flipH="1" rot="10800000">
            <a:off x="2699400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55"/>
          <p:cNvCxnSpPr/>
          <p:nvPr/>
        </p:nvCxnSpPr>
        <p:spPr>
          <a:xfrm flipH="1" rot="10800000">
            <a:off x="3367188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55"/>
          <p:cNvCxnSpPr/>
          <p:nvPr/>
        </p:nvCxnSpPr>
        <p:spPr>
          <a:xfrm flipH="1" rot="10800000">
            <a:off x="4034975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55"/>
          <p:cNvCxnSpPr/>
          <p:nvPr/>
        </p:nvCxnSpPr>
        <p:spPr>
          <a:xfrm flipH="1" rot="10800000">
            <a:off x="4661425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55"/>
          <p:cNvCxnSpPr/>
          <p:nvPr/>
        </p:nvCxnSpPr>
        <p:spPr>
          <a:xfrm flipH="1" rot="10800000">
            <a:off x="5287875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Context embeddings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56"/>
          <p:cNvSpPr txBox="1"/>
          <p:nvPr>
            <p:ph idx="1" type="body"/>
          </p:nvPr>
        </p:nvSpPr>
        <p:spPr>
          <a:xfrm>
            <a:off x="311700" y="11524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v(</a:t>
            </a:r>
            <a:r>
              <a:rPr lang="ru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i</a:t>
            </a:r>
            <a:r>
              <a:rPr lang="ru"/>
              <a:t>)[ j ] = count(co-occurrences </a:t>
            </a:r>
            <a:r>
              <a:rPr lang="ru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i</a:t>
            </a:r>
            <a:r>
              <a:rPr lang="ru"/>
              <a:t> with </a:t>
            </a:r>
            <a:r>
              <a:rPr lang="ru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j</a:t>
            </a:r>
            <a:r>
              <a:rPr baseline="-25000" lang="ru" sz="3000"/>
              <a:t> </a:t>
            </a:r>
            <a:r>
              <a:rPr lang="ru"/>
              <a:t>in dataset)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2" name="Google Shape;282;p56"/>
          <p:cNvSpPr/>
          <p:nvPr/>
        </p:nvSpPr>
        <p:spPr>
          <a:xfrm>
            <a:off x="2809925" y="2319300"/>
            <a:ext cx="462900" cy="213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56"/>
          <p:cNvSpPr/>
          <p:nvPr/>
        </p:nvSpPr>
        <p:spPr>
          <a:xfrm>
            <a:off x="5676075" y="2670300"/>
            <a:ext cx="462900" cy="143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4" name="Google Shape;284;p56"/>
          <p:cNvCxnSpPr/>
          <p:nvPr/>
        </p:nvCxnSpPr>
        <p:spPr>
          <a:xfrm flipH="1" rot="10800000">
            <a:off x="3483100" y="3350975"/>
            <a:ext cx="1819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56"/>
          <p:cNvSpPr txBox="1"/>
          <p:nvPr/>
        </p:nvSpPr>
        <p:spPr>
          <a:xfrm>
            <a:off x="3809100" y="3025350"/>
            <a:ext cx="16170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Dimensional reduction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1421500" y="3151350"/>
            <a:ext cx="10308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v(word) =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7" name="Google Shape;287;p56"/>
          <p:cNvSpPr txBox="1"/>
          <p:nvPr/>
        </p:nvSpPr>
        <p:spPr>
          <a:xfrm rot="-5400000">
            <a:off x="2264000" y="3022925"/>
            <a:ext cx="1733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[12, 1, 2, 0, 5,…]</a:t>
            </a:r>
            <a:endParaRPr/>
          </a:p>
        </p:txBody>
      </p:sp>
      <p:sp>
        <p:nvSpPr>
          <p:cNvPr id="288" name="Google Shape;288;p56"/>
          <p:cNvSpPr txBox="1"/>
          <p:nvPr/>
        </p:nvSpPr>
        <p:spPr>
          <a:xfrm rot="-5400000">
            <a:off x="5135450" y="2906700"/>
            <a:ext cx="1733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[5, 5, 4, 3,…]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</a:t>
            </a:r>
            <a:r>
              <a:rPr lang="ru" sz="2400"/>
              <a:t>Natural Language Processing</a:t>
            </a:r>
            <a:r>
              <a:rPr lang="ru"/>
              <a:t>?</a:t>
            </a:r>
            <a:endParaRPr/>
          </a:p>
        </p:txBody>
      </p:sp>
      <p:sp>
        <p:nvSpPr>
          <p:cNvPr id="153" name="Google Shape;153;p39"/>
          <p:cNvSpPr txBox="1"/>
          <p:nvPr/>
        </p:nvSpPr>
        <p:spPr>
          <a:xfrm>
            <a:off x="1057800" y="2571750"/>
            <a:ext cx="70284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nlp = linguistic + machine_learning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Context embeddings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7"/>
          <p:cNvSpPr txBox="1"/>
          <p:nvPr>
            <p:ph idx="1" type="body"/>
          </p:nvPr>
        </p:nvSpPr>
        <p:spPr>
          <a:xfrm>
            <a:off x="311700" y="1404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Проблемы: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>
                <a:solidFill>
                  <a:srgbClr val="FF0000"/>
                </a:solidFill>
              </a:rPr>
              <a:t>редкие слова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>
                <a:solidFill>
                  <a:srgbClr val="FF0000"/>
                </a:solidFill>
              </a:rPr>
              <a:t>требуются много вычислительных ресурсов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>
                <a:solidFill>
                  <a:srgbClr val="FF0000"/>
                </a:solidFill>
              </a:rPr>
              <a:t>при изменении датасета требуются новые вычисления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</a:t>
            </a:r>
            <a:r>
              <a:rPr lang="ru"/>
              <a:t>ingular value decomposition</a:t>
            </a:r>
            <a:endParaRPr/>
          </a:p>
        </p:txBody>
      </p:sp>
      <p:pic>
        <p:nvPicPr>
          <p:cNvPr id="300" name="Google Shape;3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925" y="1702325"/>
            <a:ext cx="6530449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8"/>
          <p:cNvSpPr txBox="1"/>
          <p:nvPr/>
        </p:nvSpPr>
        <p:spPr>
          <a:xfrm>
            <a:off x="311700" y="4718575"/>
            <a:ext cx="666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999999"/>
                </a:solidFill>
              </a:rPr>
              <a:t>https://drive.google.com/file/d/1y2GKIKBzie7l8iycBO6gTKGiTTfJc4Dr/view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Co-Occurrence Counts</a:t>
            </a:r>
            <a:endParaRPr/>
          </a:p>
        </p:txBody>
      </p:sp>
      <p:pic>
        <p:nvPicPr>
          <p:cNvPr id="307" name="Google Shape;3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25" y="1853825"/>
            <a:ext cx="6785699" cy="18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9"/>
          <p:cNvSpPr txBox="1"/>
          <p:nvPr/>
        </p:nvSpPr>
        <p:spPr>
          <a:xfrm>
            <a:off x="311700" y="4718575"/>
            <a:ext cx="666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999999"/>
                </a:solidFill>
              </a:rPr>
              <a:t>https://drive.google.com/file/d/1y2GKIKBzie7l8iycBO6gTKGiTTfJc4Dr/view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Co-Occurrence Counts</a:t>
            </a:r>
            <a:endParaRPr/>
          </a:p>
        </p:txBody>
      </p:sp>
      <p:sp>
        <p:nvSpPr>
          <p:cNvPr id="314" name="Google Shape;314;p60"/>
          <p:cNvSpPr/>
          <p:nvPr/>
        </p:nvSpPr>
        <p:spPr>
          <a:xfrm>
            <a:off x="1747400" y="2241275"/>
            <a:ext cx="1767000" cy="170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60"/>
          <p:cNvSpPr/>
          <p:nvPr/>
        </p:nvSpPr>
        <p:spPr>
          <a:xfrm>
            <a:off x="1747425" y="2251800"/>
            <a:ext cx="17670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60"/>
          <p:cNvSpPr/>
          <p:nvPr/>
        </p:nvSpPr>
        <p:spPr>
          <a:xfrm rot="-5400000">
            <a:off x="1487050" y="3032675"/>
            <a:ext cx="1725000" cy="1212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60"/>
          <p:cNvSpPr txBox="1"/>
          <p:nvPr/>
        </p:nvSpPr>
        <p:spPr>
          <a:xfrm>
            <a:off x="148600" y="2094150"/>
            <a:ext cx="10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v word</a:t>
            </a:r>
            <a:endParaRPr/>
          </a:p>
        </p:txBody>
      </p:sp>
      <p:cxnSp>
        <p:nvCxnSpPr>
          <p:cNvPr id="318" name="Google Shape;318;p60"/>
          <p:cNvCxnSpPr>
            <a:stCxn id="317" idx="3"/>
          </p:cNvCxnSpPr>
          <p:nvPr/>
        </p:nvCxnSpPr>
        <p:spPr>
          <a:xfrm>
            <a:off x="1190200" y="2309700"/>
            <a:ext cx="3999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60"/>
          <p:cNvSpPr txBox="1"/>
          <p:nvPr/>
        </p:nvSpPr>
        <p:spPr>
          <a:xfrm>
            <a:off x="2034624" y="4221150"/>
            <a:ext cx="74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 word</a:t>
            </a:r>
            <a:endParaRPr/>
          </a:p>
        </p:txBody>
      </p:sp>
      <p:cxnSp>
        <p:nvCxnSpPr>
          <p:cNvPr id="320" name="Google Shape;320;p60"/>
          <p:cNvCxnSpPr/>
          <p:nvPr/>
        </p:nvCxnSpPr>
        <p:spPr>
          <a:xfrm rot="10800000">
            <a:off x="2348199" y="3955875"/>
            <a:ext cx="2700" cy="3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60"/>
          <p:cNvSpPr txBox="1"/>
          <p:nvPr/>
        </p:nvSpPr>
        <p:spPr>
          <a:xfrm>
            <a:off x="3724850" y="2739875"/>
            <a:ext cx="599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≈</a:t>
            </a:r>
            <a:endParaRPr sz="3000"/>
          </a:p>
        </p:txBody>
      </p:sp>
      <p:sp>
        <p:nvSpPr>
          <p:cNvPr id="322" name="Google Shape;322;p60"/>
          <p:cNvSpPr/>
          <p:nvPr/>
        </p:nvSpPr>
        <p:spPr>
          <a:xfrm>
            <a:off x="4440125" y="2200575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60"/>
          <p:cNvSpPr/>
          <p:nvPr/>
        </p:nvSpPr>
        <p:spPr>
          <a:xfrm>
            <a:off x="4440125" y="230970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60"/>
          <p:cNvSpPr txBox="1"/>
          <p:nvPr/>
        </p:nvSpPr>
        <p:spPr>
          <a:xfrm>
            <a:off x="4134775" y="2152050"/>
            <a:ext cx="43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</a:t>
            </a:r>
            <a:endParaRPr/>
          </a:p>
        </p:txBody>
      </p:sp>
      <p:sp>
        <p:nvSpPr>
          <p:cNvPr id="325" name="Google Shape;325;p60"/>
          <p:cNvSpPr txBox="1"/>
          <p:nvPr/>
        </p:nvSpPr>
        <p:spPr>
          <a:xfrm>
            <a:off x="5197450" y="290530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26" name="Google Shape;326;p60"/>
          <p:cNvSpPr/>
          <p:nvPr/>
        </p:nvSpPr>
        <p:spPr>
          <a:xfrm>
            <a:off x="5639250" y="2803600"/>
            <a:ext cx="666600" cy="63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60"/>
          <p:cNvSpPr txBox="1"/>
          <p:nvPr/>
        </p:nvSpPr>
        <p:spPr>
          <a:xfrm>
            <a:off x="6470250" y="290530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28" name="Google Shape;328;p60"/>
          <p:cNvSpPr/>
          <p:nvPr/>
        </p:nvSpPr>
        <p:spPr>
          <a:xfrm rot="-5400000">
            <a:off x="7483075" y="2243200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60"/>
          <p:cNvSpPr/>
          <p:nvPr/>
        </p:nvSpPr>
        <p:spPr>
          <a:xfrm rot="-5400000">
            <a:off x="6827850" y="306295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0"/>
          <p:cNvSpPr txBox="1"/>
          <p:nvPr/>
        </p:nvSpPr>
        <p:spPr>
          <a:xfrm>
            <a:off x="6959400" y="3446675"/>
            <a:ext cx="33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</a:t>
            </a:r>
            <a:endParaRPr/>
          </a:p>
        </p:txBody>
      </p:sp>
      <p:cxnSp>
        <p:nvCxnSpPr>
          <p:cNvPr id="331" name="Google Shape;331;p60"/>
          <p:cNvCxnSpPr/>
          <p:nvPr/>
        </p:nvCxnSpPr>
        <p:spPr>
          <a:xfrm>
            <a:off x="5660250" y="2810625"/>
            <a:ext cx="631200" cy="6207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60"/>
          <p:cNvSpPr txBox="1"/>
          <p:nvPr/>
        </p:nvSpPr>
        <p:spPr>
          <a:xfrm>
            <a:off x="3672300" y="2525250"/>
            <a:ext cx="666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SVD</a:t>
            </a:r>
            <a:endParaRPr/>
          </a:p>
        </p:txBody>
      </p:sp>
      <p:sp>
        <p:nvSpPr>
          <p:cNvPr id="333" name="Google Shape;333;p60"/>
          <p:cNvSpPr txBox="1"/>
          <p:nvPr/>
        </p:nvSpPr>
        <p:spPr>
          <a:xfrm>
            <a:off x="4945000" y="1504150"/>
            <a:ext cx="159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word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34" name="Google Shape;334;p60"/>
          <p:cNvCxnSpPr>
            <a:stCxn id="333" idx="1"/>
            <a:endCxn id="324" idx="3"/>
          </p:cNvCxnSpPr>
          <p:nvPr/>
        </p:nvCxnSpPr>
        <p:spPr>
          <a:xfrm flipH="1">
            <a:off x="4565800" y="1719700"/>
            <a:ext cx="379200" cy="6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60"/>
          <p:cNvSpPr txBox="1"/>
          <p:nvPr/>
        </p:nvSpPr>
        <p:spPr>
          <a:xfrm>
            <a:off x="7100650" y="1935250"/>
            <a:ext cx="1288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word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36" name="Google Shape;336;p60"/>
          <p:cNvCxnSpPr>
            <a:stCxn id="335" idx="2"/>
            <a:endCxn id="329" idx="3"/>
          </p:cNvCxnSpPr>
          <p:nvPr/>
        </p:nvCxnSpPr>
        <p:spPr>
          <a:xfrm flipH="1">
            <a:off x="7127650" y="2303350"/>
            <a:ext cx="617400" cy="5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60"/>
          <p:cNvCxnSpPr>
            <a:stCxn id="338" idx="3"/>
            <a:endCxn id="316" idx="3"/>
          </p:cNvCxnSpPr>
          <p:nvPr/>
        </p:nvCxnSpPr>
        <p:spPr>
          <a:xfrm flipH="1" rot="10800000">
            <a:off x="1589350" y="2230775"/>
            <a:ext cx="7602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9" name="Google Shape;33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74" y="2803600"/>
            <a:ext cx="1277826" cy="3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"/>
              <a:t>Pointwise mutual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61"/>
          <p:cNvSpPr/>
          <p:nvPr/>
        </p:nvSpPr>
        <p:spPr>
          <a:xfrm>
            <a:off x="1747400" y="2241275"/>
            <a:ext cx="1767000" cy="170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61"/>
          <p:cNvSpPr/>
          <p:nvPr/>
        </p:nvSpPr>
        <p:spPr>
          <a:xfrm>
            <a:off x="1747425" y="2251800"/>
            <a:ext cx="17670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61"/>
          <p:cNvSpPr/>
          <p:nvPr/>
        </p:nvSpPr>
        <p:spPr>
          <a:xfrm rot="-5400000">
            <a:off x="1487050" y="3032675"/>
            <a:ext cx="1725000" cy="1212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61"/>
          <p:cNvSpPr txBox="1"/>
          <p:nvPr/>
        </p:nvSpPr>
        <p:spPr>
          <a:xfrm>
            <a:off x="148600" y="2094150"/>
            <a:ext cx="10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v word</a:t>
            </a:r>
            <a:endParaRPr/>
          </a:p>
        </p:txBody>
      </p:sp>
      <p:cxnSp>
        <p:nvCxnSpPr>
          <p:cNvPr id="349" name="Google Shape;349;p61"/>
          <p:cNvCxnSpPr>
            <a:stCxn id="348" idx="3"/>
          </p:cNvCxnSpPr>
          <p:nvPr/>
        </p:nvCxnSpPr>
        <p:spPr>
          <a:xfrm>
            <a:off x="1190200" y="2309700"/>
            <a:ext cx="3999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p61"/>
          <p:cNvSpPr txBox="1"/>
          <p:nvPr/>
        </p:nvSpPr>
        <p:spPr>
          <a:xfrm>
            <a:off x="2034624" y="4221150"/>
            <a:ext cx="74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 word</a:t>
            </a:r>
            <a:endParaRPr/>
          </a:p>
        </p:txBody>
      </p:sp>
      <p:cxnSp>
        <p:nvCxnSpPr>
          <p:cNvPr id="351" name="Google Shape;351;p61"/>
          <p:cNvCxnSpPr/>
          <p:nvPr/>
        </p:nvCxnSpPr>
        <p:spPr>
          <a:xfrm rot="10800000">
            <a:off x="2348199" y="3955875"/>
            <a:ext cx="2700" cy="3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61"/>
          <p:cNvSpPr txBox="1"/>
          <p:nvPr/>
        </p:nvSpPr>
        <p:spPr>
          <a:xfrm>
            <a:off x="3724850" y="2739875"/>
            <a:ext cx="599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≈</a:t>
            </a:r>
            <a:endParaRPr sz="3000"/>
          </a:p>
        </p:txBody>
      </p:sp>
      <p:sp>
        <p:nvSpPr>
          <p:cNvPr id="353" name="Google Shape;353;p61"/>
          <p:cNvSpPr/>
          <p:nvPr/>
        </p:nvSpPr>
        <p:spPr>
          <a:xfrm>
            <a:off x="4440125" y="2200575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61"/>
          <p:cNvSpPr/>
          <p:nvPr/>
        </p:nvSpPr>
        <p:spPr>
          <a:xfrm>
            <a:off x="4440125" y="230970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61"/>
          <p:cNvSpPr txBox="1"/>
          <p:nvPr/>
        </p:nvSpPr>
        <p:spPr>
          <a:xfrm>
            <a:off x="4134775" y="2152050"/>
            <a:ext cx="43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</a:t>
            </a:r>
            <a:endParaRPr/>
          </a:p>
        </p:txBody>
      </p:sp>
      <p:sp>
        <p:nvSpPr>
          <p:cNvPr id="356" name="Google Shape;356;p61"/>
          <p:cNvSpPr txBox="1"/>
          <p:nvPr/>
        </p:nvSpPr>
        <p:spPr>
          <a:xfrm>
            <a:off x="5197450" y="290530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57" name="Google Shape;357;p61"/>
          <p:cNvSpPr/>
          <p:nvPr/>
        </p:nvSpPr>
        <p:spPr>
          <a:xfrm>
            <a:off x="5639250" y="2803600"/>
            <a:ext cx="666600" cy="63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61"/>
          <p:cNvSpPr txBox="1"/>
          <p:nvPr/>
        </p:nvSpPr>
        <p:spPr>
          <a:xfrm>
            <a:off x="6470250" y="290530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59" name="Google Shape;359;p61"/>
          <p:cNvSpPr/>
          <p:nvPr/>
        </p:nvSpPr>
        <p:spPr>
          <a:xfrm rot="-5400000">
            <a:off x="7483075" y="2243200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61"/>
          <p:cNvSpPr/>
          <p:nvPr/>
        </p:nvSpPr>
        <p:spPr>
          <a:xfrm rot="-5400000">
            <a:off x="6827850" y="306295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61"/>
          <p:cNvSpPr txBox="1"/>
          <p:nvPr/>
        </p:nvSpPr>
        <p:spPr>
          <a:xfrm>
            <a:off x="6959400" y="3446675"/>
            <a:ext cx="33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</a:t>
            </a:r>
            <a:endParaRPr/>
          </a:p>
        </p:txBody>
      </p:sp>
      <p:cxnSp>
        <p:nvCxnSpPr>
          <p:cNvPr id="362" name="Google Shape;362;p61"/>
          <p:cNvCxnSpPr/>
          <p:nvPr/>
        </p:nvCxnSpPr>
        <p:spPr>
          <a:xfrm>
            <a:off x="5660250" y="2810625"/>
            <a:ext cx="631200" cy="6207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61"/>
          <p:cNvSpPr txBox="1"/>
          <p:nvPr/>
        </p:nvSpPr>
        <p:spPr>
          <a:xfrm>
            <a:off x="3672300" y="2525250"/>
            <a:ext cx="666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SVD</a:t>
            </a:r>
            <a:endParaRPr/>
          </a:p>
        </p:txBody>
      </p:sp>
      <p:sp>
        <p:nvSpPr>
          <p:cNvPr id="364" name="Google Shape;364;p61"/>
          <p:cNvSpPr txBox="1"/>
          <p:nvPr/>
        </p:nvSpPr>
        <p:spPr>
          <a:xfrm>
            <a:off x="4945000" y="1504150"/>
            <a:ext cx="159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word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65" name="Google Shape;365;p61"/>
          <p:cNvCxnSpPr>
            <a:stCxn id="364" idx="1"/>
            <a:endCxn id="355" idx="3"/>
          </p:cNvCxnSpPr>
          <p:nvPr/>
        </p:nvCxnSpPr>
        <p:spPr>
          <a:xfrm flipH="1">
            <a:off x="4565800" y="1719700"/>
            <a:ext cx="379200" cy="6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61"/>
          <p:cNvSpPr txBox="1"/>
          <p:nvPr/>
        </p:nvSpPr>
        <p:spPr>
          <a:xfrm>
            <a:off x="7100650" y="1935250"/>
            <a:ext cx="1288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word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67" name="Google Shape;367;p61"/>
          <p:cNvCxnSpPr>
            <a:stCxn id="366" idx="2"/>
            <a:endCxn id="360" idx="3"/>
          </p:cNvCxnSpPr>
          <p:nvPr/>
        </p:nvCxnSpPr>
        <p:spPr>
          <a:xfrm flipH="1">
            <a:off x="7127650" y="2303350"/>
            <a:ext cx="617400" cy="5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8" name="Google Shape;3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50" y="2803600"/>
            <a:ext cx="1199550" cy="3156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61"/>
          <p:cNvCxnSpPr>
            <a:stCxn id="368" idx="3"/>
            <a:endCxn id="347" idx="3"/>
          </p:cNvCxnSpPr>
          <p:nvPr/>
        </p:nvCxnSpPr>
        <p:spPr>
          <a:xfrm flipH="1" rot="10800000">
            <a:off x="1589499" y="2230636"/>
            <a:ext cx="7602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Latent semantic analysis</a:t>
            </a:r>
            <a:endParaRPr/>
          </a:p>
        </p:txBody>
      </p:sp>
      <p:sp>
        <p:nvSpPr>
          <p:cNvPr id="375" name="Google Shape;375;p62"/>
          <p:cNvSpPr/>
          <p:nvPr/>
        </p:nvSpPr>
        <p:spPr>
          <a:xfrm>
            <a:off x="1747375" y="2135425"/>
            <a:ext cx="1767000" cy="170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62"/>
          <p:cNvSpPr/>
          <p:nvPr/>
        </p:nvSpPr>
        <p:spPr>
          <a:xfrm>
            <a:off x="1747400" y="2145950"/>
            <a:ext cx="17670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2"/>
          <p:cNvSpPr/>
          <p:nvPr/>
        </p:nvSpPr>
        <p:spPr>
          <a:xfrm rot="-5400000">
            <a:off x="1487025" y="2926825"/>
            <a:ext cx="1725000" cy="1212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62"/>
          <p:cNvSpPr txBox="1"/>
          <p:nvPr/>
        </p:nvSpPr>
        <p:spPr>
          <a:xfrm>
            <a:off x="148575" y="1988300"/>
            <a:ext cx="10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document</a:t>
            </a:r>
            <a:endParaRPr/>
          </a:p>
        </p:txBody>
      </p:sp>
      <p:cxnSp>
        <p:nvCxnSpPr>
          <p:cNvPr id="379" name="Google Shape;379;p62"/>
          <p:cNvCxnSpPr>
            <a:stCxn id="378" idx="3"/>
          </p:cNvCxnSpPr>
          <p:nvPr/>
        </p:nvCxnSpPr>
        <p:spPr>
          <a:xfrm>
            <a:off x="1190175" y="2203850"/>
            <a:ext cx="3999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62"/>
          <p:cNvSpPr txBox="1"/>
          <p:nvPr/>
        </p:nvSpPr>
        <p:spPr>
          <a:xfrm>
            <a:off x="2044425" y="4266125"/>
            <a:ext cx="89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 </a:t>
            </a:r>
            <a:r>
              <a:rPr lang="ru"/>
              <a:t>word</a:t>
            </a:r>
            <a:endParaRPr/>
          </a:p>
        </p:txBody>
      </p:sp>
      <p:cxnSp>
        <p:nvCxnSpPr>
          <p:cNvPr id="381" name="Google Shape;381;p62"/>
          <p:cNvCxnSpPr/>
          <p:nvPr/>
        </p:nvCxnSpPr>
        <p:spPr>
          <a:xfrm rot="10800000">
            <a:off x="2348175" y="3990013"/>
            <a:ext cx="2700" cy="3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62"/>
          <p:cNvSpPr txBox="1"/>
          <p:nvPr/>
        </p:nvSpPr>
        <p:spPr>
          <a:xfrm>
            <a:off x="3724825" y="2634025"/>
            <a:ext cx="599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≈</a:t>
            </a:r>
            <a:endParaRPr sz="3000"/>
          </a:p>
        </p:txBody>
      </p:sp>
      <p:sp>
        <p:nvSpPr>
          <p:cNvPr id="383" name="Google Shape;383;p62"/>
          <p:cNvSpPr/>
          <p:nvPr/>
        </p:nvSpPr>
        <p:spPr>
          <a:xfrm>
            <a:off x="4440100" y="2094725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62"/>
          <p:cNvSpPr/>
          <p:nvPr/>
        </p:nvSpPr>
        <p:spPr>
          <a:xfrm>
            <a:off x="4440100" y="220385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62"/>
          <p:cNvSpPr txBox="1"/>
          <p:nvPr/>
        </p:nvSpPr>
        <p:spPr>
          <a:xfrm>
            <a:off x="4134750" y="2046200"/>
            <a:ext cx="43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</a:t>
            </a:r>
            <a:endParaRPr/>
          </a:p>
        </p:txBody>
      </p:sp>
      <p:sp>
        <p:nvSpPr>
          <p:cNvPr id="386" name="Google Shape;386;p62"/>
          <p:cNvSpPr txBox="1"/>
          <p:nvPr/>
        </p:nvSpPr>
        <p:spPr>
          <a:xfrm>
            <a:off x="5197425" y="279945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87" name="Google Shape;387;p62"/>
          <p:cNvSpPr/>
          <p:nvPr/>
        </p:nvSpPr>
        <p:spPr>
          <a:xfrm>
            <a:off x="5639225" y="2697750"/>
            <a:ext cx="666600" cy="63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2"/>
          <p:cNvSpPr txBox="1"/>
          <p:nvPr/>
        </p:nvSpPr>
        <p:spPr>
          <a:xfrm>
            <a:off x="6470225" y="279945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89" name="Google Shape;389;p62"/>
          <p:cNvSpPr/>
          <p:nvPr/>
        </p:nvSpPr>
        <p:spPr>
          <a:xfrm rot="-5400000">
            <a:off x="7483050" y="2137350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2"/>
          <p:cNvSpPr/>
          <p:nvPr/>
        </p:nvSpPr>
        <p:spPr>
          <a:xfrm rot="-5400000">
            <a:off x="6827825" y="295710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2"/>
          <p:cNvSpPr txBox="1"/>
          <p:nvPr/>
        </p:nvSpPr>
        <p:spPr>
          <a:xfrm>
            <a:off x="6959375" y="3340825"/>
            <a:ext cx="33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</a:t>
            </a:r>
            <a:endParaRPr/>
          </a:p>
        </p:txBody>
      </p:sp>
      <p:cxnSp>
        <p:nvCxnSpPr>
          <p:cNvPr id="392" name="Google Shape;392;p62"/>
          <p:cNvCxnSpPr/>
          <p:nvPr/>
        </p:nvCxnSpPr>
        <p:spPr>
          <a:xfrm>
            <a:off x="5660225" y="2704775"/>
            <a:ext cx="631200" cy="6207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62"/>
          <p:cNvSpPr txBox="1"/>
          <p:nvPr/>
        </p:nvSpPr>
        <p:spPr>
          <a:xfrm>
            <a:off x="3672275" y="2419400"/>
            <a:ext cx="666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SVD</a:t>
            </a:r>
            <a:endParaRPr/>
          </a:p>
        </p:txBody>
      </p:sp>
      <p:sp>
        <p:nvSpPr>
          <p:cNvPr id="394" name="Google Shape;394;p62"/>
          <p:cNvSpPr txBox="1"/>
          <p:nvPr/>
        </p:nvSpPr>
        <p:spPr>
          <a:xfrm>
            <a:off x="4944975" y="1398300"/>
            <a:ext cx="159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document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95" name="Google Shape;395;p62"/>
          <p:cNvCxnSpPr>
            <a:stCxn id="394" idx="1"/>
            <a:endCxn id="385" idx="3"/>
          </p:cNvCxnSpPr>
          <p:nvPr/>
        </p:nvCxnSpPr>
        <p:spPr>
          <a:xfrm flipH="1">
            <a:off x="4565775" y="1613850"/>
            <a:ext cx="379200" cy="6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62"/>
          <p:cNvSpPr txBox="1"/>
          <p:nvPr/>
        </p:nvSpPr>
        <p:spPr>
          <a:xfrm>
            <a:off x="7100625" y="1829400"/>
            <a:ext cx="1288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word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97" name="Google Shape;397;p62"/>
          <p:cNvCxnSpPr>
            <a:stCxn id="396" idx="2"/>
            <a:endCxn id="390" idx="3"/>
          </p:cNvCxnSpPr>
          <p:nvPr/>
        </p:nvCxnSpPr>
        <p:spPr>
          <a:xfrm flipH="1">
            <a:off x="7127625" y="2197500"/>
            <a:ext cx="617400" cy="5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8" name="Google Shape;39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75" y="2889646"/>
            <a:ext cx="1388350" cy="2982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62"/>
          <p:cNvCxnSpPr/>
          <p:nvPr/>
        </p:nvCxnSpPr>
        <p:spPr>
          <a:xfrm flipH="1" rot="10800000">
            <a:off x="1589499" y="2230636"/>
            <a:ext cx="7602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текстов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10" name="Google Shape;410;p6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16" name="Google Shape;416;p6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</p:txBody>
      </p:sp>
      <p:pic>
        <p:nvPicPr>
          <p:cNvPr id="417" name="Google Shape;4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000" y="1558425"/>
            <a:ext cx="28575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23" name="Google Shape;423;p6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500" y="2356875"/>
            <a:ext cx="3393375" cy="23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</a:t>
            </a:r>
            <a:endParaRPr/>
          </a:p>
        </p:txBody>
      </p:sp>
      <p:pic>
        <p:nvPicPr>
          <p:cNvPr id="159" name="Google Shape;1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7125"/>
            <a:ext cx="5777749" cy="357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983" y="124700"/>
            <a:ext cx="4925843" cy="20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0"/>
          <p:cNvSpPr txBox="1"/>
          <p:nvPr/>
        </p:nvSpPr>
        <p:spPr>
          <a:xfrm>
            <a:off x="65750" y="4789500"/>
            <a:ext cx="637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999999"/>
                </a:solidFill>
              </a:rPr>
              <a:t>https://arxiv.org/pdf/1905.06196.pdf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Фейк-ньюс</a:t>
            </a:r>
            <a:endParaRPr/>
          </a:p>
        </p:txBody>
      </p:sp>
      <p:pic>
        <p:nvPicPr>
          <p:cNvPr id="431" name="Google Shape;43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675" y="2644425"/>
            <a:ext cx="3217075" cy="18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37" name="Google Shape;437;p6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Фейк-ньюс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 совсем классификация, а скорее регрессия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Оценка тональности текста</a:t>
            </a:r>
            <a:endParaRPr/>
          </a:p>
        </p:txBody>
      </p:sp>
      <p:pic>
        <p:nvPicPr>
          <p:cNvPr id="438" name="Google Shape;4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300" y="3043925"/>
            <a:ext cx="3479975" cy="15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44" name="Google Shape;444;p6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Фейк-ньюс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 совсем классификация, а скорее регрессия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Оценка тональности текста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часть другой задачи NLP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Фильтрация обучающей выборки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50" name="Google Shape;450;p7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Фейк-ньюс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 совсем классификация, а скорее регрессия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Оценка тональности текста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часть другой задачи NLP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Фильтрация обучающей выборки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Выбор сценария в диалоговой системе</a:t>
            </a:r>
            <a:endParaRPr/>
          </a:p>
        </p:txBody>
      </p:sp>
      <p:pic>
        <p:nvPicPr>
          <p:cNvPr id="451" name="Google Shape;4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025" y="2975900"/>
            <a:ext cx="3260925" cy="18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Методы классификации текстов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Классические методы</a:t>
            </a:r>
            <a:endParaRPr/>
          </a:p>
        </p:txBody>
      </p:sp>
      <p:sp>
        <p:nvSpPr>
          <p:cNvPr id="462" name="Google Shape;462;p7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Признаки: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Bag of Words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Tf-Idf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Embeddings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</a:t>
            </a:r>
            <a:endParaRPr/>
          </a:p>
        </p:txBody>
      </p:sp>
      <p:sp>
        <p:nvSpPr>
          <p:cNvPr id="468" name="Google Shape;468;p73"/>
          <p:cNvSpPr/>
          <p:nvPr/>
        </p:nvSpPr>
        <p:spPr>
          <a:xfrm>
            <a:off x="2399400" y="2418308"/>
            <a:ext cx="3218700" cy="71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73"/>
          <p:cNvSpPr txBox="1"/>
          <p:nvPr/>
        </p:nvSpPr>
        <p:spPr>
          <a:xfrm>
            <a:off x="3291150" y="1164388"/>
            <a:ext cx="1435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Output (class, e.g. genre, or emotion)</a:t>
            </a:r>
            <a:endParaRPr/>
          </a:p>
        </p:txBody>
      </p:sp>
      <p:cxnSp>
        <p:nvCxnSpPr>
          <p:cNvPr id="470" name="Google Shape;470;p73"/>
          <p:cNvCxnSpPr/>
          <p:nvPr/>
        </p:nvCxnSpPr>
        <p:spPr>
          <a:xfrm rot="10800000">
            <a:off x="4008750" y="2026563"/>
            <a:ext cx="0" cy="3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73"/>
          <p:cNvCxnSpPr/>
          <p:nvPr/>
        </p:nvCxnSpPr>
        <p:spPr>
          <a:xfrm rot="10800000">
            <a:off x="27971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73"/>
          <p:cNvCxnSpPr/>
          <p:nvPr/>
        </p:nvCxnSpPr>
        <p:spPr>
          <a:xfrm rot="10800000">
            <a:off x="33492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73"/>
          <p:cNvCxnSpPr/>
          <p:nvPr/>
        </p:nvCxnSpPr>
        <p:spPr>
          <a:xfrm rot="10800000">
            <a:off x="3890800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73"/>
          <p:cNvCxnSpPr/>
          <p:nvPr/>
        </p:nvCxnSpPr>
        <p:spPr>
          <a:xfrm rot="10800000">
            <a:off x="436927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73"/>
          <p:cNvCxnSpPr/>
          <p:nvPr/>
        </p:nvCxnSpPr>
        <p:spPr>
          <a:xfrm rot="10800000">
            <a:off x="50055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73"/>
          <p:cNvSpPr txBox="1"/>
          <p:nvPr/>
        </p:nvSpPr>
        <p:spPr>
          <a:xfrm>
            <a:off x="3691200" y="2602513"/>
            <a:ext cx="820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NN</a:t>
            </a:r>
            <a:endParaRPr/>
          </a:p>
        </p:txBody>
      </p:sp>
      <p:sp>
        <p:nvSpPr>
          <p:cNvPr id="477" name="Google Shape;477;p73"/>
          <p:cNvSpPr/>
          <p:nvPr/>
        </p:nvSpPr>
        <p:spPr>
          <a:xfrm>
            <a:off x="2399400" y="3594748"/>
            <a:ext cx="3218700" cy="34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8" name="Google Shape;478;p73"/>
          <p:cNvCxnSpPr>
            <a:stCxn id="477" idx="0"/>
            <a:endCxn id="468" idx="2"/>
          </p:cNvCxnSpPr>
          <p:nvPr/>
        </p:nvCxnSpPr>
        <p:spPr>
          <a:xfrm rot="10800000">
            <a:off x="4008750" y="3133948"/>
            <a:ext cx="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73"/>
          <p:cNvSpPr txBox="1"/>
          <p:nvPr/>
        </p:nvSpPr>
        <p:spPr>
          <a:xfrm>
            <a:off x="3217950" y="3574675"/>
            <a:ext cx="17670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embedding layer</a:t>
            </a:r>
            <a:endParaRPr/>
          </a:p>
        </p:txBody>
      </p:sp>
      <p:cxnSp>
        <p:nvCxnSpPr>
          <p:cNvPr id="480" name="Google Shape;480;p73"/>
          <p:cNvCxnSpPr/>
          <p:nvPr/>
        </p:nvCxnSpPr>
        <p:spPr>
          <a:xfrm flipH="1" rot="10800000">
            <a:off x="1810750" y="3792750"/>
            <a:ext cx="410100" cy="1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73"/>
          <p:cNvSpPr txBox="1"/>
          <p:nvPr/>
        </p:nvSpPr>
        <p:spPr>
          <a:xfrm>
            <a:off x="290650" y="3692850"/>
            <a:ext cx="16725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например, усреднить все эмбеддинги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82" name="Google Shape;482;p73"/>
          <p:cNvSpPr txBox="1"/>
          <p:nvPr/>
        </p:nvSpPr>
        <p:spPr>
          <a:xfrm>
            <a:off x="2609675" y="4204675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        have      a      cat         ...</a:t>
            </a:r>
            <a:endParaRPr/>
          </a:p>
        </p:txBody>
      </p:sp>
      <p:sp>
        <p:nvSpPr>
          <p:cNvPr id="483" name="Google Shape;483;p73"/>
          <p:cNvSpPr txBox="1"/>
          <p:nvPr/>
        </p:nvSpPr>
        <p:spPr>
          <a:xfrm>
            <a:off x="2991050" y="4597525"/>
            <a:ext cx="2377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</a:t>
            </a:r>
            <a:r>
              <a:rPr lang="ru" sz="1800"/>
              <a:t>I have a cat ...”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</a:t>
            </a:r>
            <a:endParaRPr/>
          </a:p>
        </p:txBody>
      </p:sp>
      <p:sp>
        <p:nvSpPr>
          <p:cNvPr id="489" name="Google Shape;489;p74"/>
          <p:cNvSpPr/>
          <p:nvPr/>
        </p:nvSpPr>
        <p:spPr>
          <a:xfrm>
            <a:off x="2399400" y="2418308"/>
            <a:ext cx="3218700" cy="71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0" name="Google Shape;490;p74"/>
          <p:cNvCxnSpPr/>
          <p:nvPr/>
        </p:nvCxnSpPr>
        <p:spPr>
          <a:xfrm rot="10800000">
            <a:off x="4008750" y="2026563"/>
            <a:ext cx="0" cy="3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74"/>
          <p:cNvCxnSpPr/>
          <p:nvPr/>
        </p:nvCxnSpPr>
        <p:spPr>
          <a:xfrm rot="10800000">
            <a:off x="27971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74"/>
          <p:cNvCxnSpPr/>
          <p:nvPr/>
        </p:nvCxnSpPr>
        <p:spPr>
          <a:xfrm rot="10800000">
            <a:off x="33492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74"/>
          <p:cNvCxnSpPr/>
          <p:nvPr/>
        </p:nvCxnSpPr>
        <p:spPr>
          <a:xfrm rot="10800000">
            <a:off x="3890800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74"/>
          <p:cNvCxnSpPr/>
          <p:nvPr/>
        </p:nvCxnSpPr>
        <p:spPr>
          <a:xfrm rot="10800000">
            <a:off x="436927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74"/>
          <p:cNvCxnSpPr/>
          <p:nvPr/>
        </p:nvCxnSpPr>
        <p:spPr>
          <a:xfrm rot="10800000">
            <a:off x="50055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" name="Google Shape;496;p74"/>
          <p:cNvSpPr txBox="1"/>
          <p:nvPr/>
        </p:nvSpPr>
        <p:spPr>
          <a:xfrm>
            <a:off x="3691200" y="2602513"/>
            <a:ext cx="820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NN</a:t>
            </a:r>
            <a:endParaRPr/>
          </a:p>
        </p:txBody>
      </p:sp>
      <p:sp>
        <p:nvSpPr>
          <p:cNvPr id="497" name="Google Shape;497;p74"/>
          <p:cNvSpPr/>
          <p:nvPr/>
        </p:nvSpPr>
        <p:spPr>
          <a:xfrm>
            <a:off x="2399400" y="3594748"/>
            <a:ext cx="3218700" cy="34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8" name="Google Shape;498;p74"/>
          <p:cNvCxnSpPr>
            <a:stCxn id="497" idx="0"/>
            <a:endCxn id="489" idx="2"/>
          </p:cNvCxnSpPr>
          <p:nvPr/>
        </p:nvCxnSpPr>
        <p:spPr>
          <a:xfrm rot="10800000">
            <a:off x="4008750" y="3133948"/>
            <a:ext cx="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74"/>
          <p:cNvSpPr txBox="1"/>
          <p:nvPr/>
        </p:nvSpPr>
        <p:spPr>
          <a:xfrm>
            <a:off x="3217950" y="3574675"/>
            <a:ext cx="17670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embedding layer</a:t>
            </a:r>
            <a:endParaRPr/>
          </a:p>
        </p:txBody>
      </p:sp>
      <p:sp>
        <p:nvSpPr>
          <p:cNvPr id="500" name="Google Shape;500;p74"/>
          <p:cNvSpPr txBox="1"/>
          <p:nvPr>
            <p:ph idx="1" type="body"/>
          </p:nvPr>
        </p:nvSpPr>
        <p:spPr>
          <a:xfrm>
            <a:off x="311700" y="1152475"/>
            <a:ext cx="2676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Когда имеем малое количество данных</a:t>
            </a:r>
            <a:endParaRPr/>
          </a:p>
        </p:txBody>
      </p:sp>
      <p:sp>
        <p:nvSpPr>
          <p:cNvPr id="501" name="Google Shape;501;p74"/>
          <p:cNvSpPr txBox="1"/>
          <p:nvPr/>
        </p:nvSpPr>
        <p:spPr>
          <a:xfrm>
            <a:off x="6876700" y="3262350"/>
            <a:ext cx="21354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pre-trained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502" name="Google Shape;502;p74"/>
          <p:cNvCxnSpPr/>
          <p:nvPr/>
        </p:nvCxnSpPr>
        <p:spPr>
          <a:xfrm flipH="1">
            <a:off x="5828675" y="3536150"/>
            <a:ext cx="989100" cy="25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74"/>
          <p:cNvCxnSpPr/>
          <p:nvPr/>
        </p:nvCxnSpPr>
        <p:spPr>
          <a:xfrm flipH="1" rot="10800000">
            <a:off x="1810750" y="3792750"/>
            <a:ext cx="410100" cy="1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" name="Google Shape;504;p74"/>
          <p:cNvSpPr txBox="1"/>
          <p:nvPr/>
        </p:nvSpPr>
        <p:spPr>
          <a:xfrm>
            <a:off x="3291150" y="1164388"/>
            <a:ext cx="1435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Output (class, e.g. genre, or emotion)</a:t>
            </a:r>
            <a:endParaRPr/>
          </a:p>
        </p:txBody>
      </p:sp>
      <p:sp>
        <p:nvSpPr>
          <p:cNvPr id="505" name="Google Shape;505;p74"/>
          <p:cNvSpPr txBox="1"/>
          <p:nvPr/>
        </p:nvSpPr>
        <p:spPr>
          <a:xfrm>
            <a:off x="290650" y="3692850"/>
            <a:ext cx="16725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например, усреднить все эмбеддинги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06" name="Google Shape;506;p74"/>
          <p:cNvSpPr txBox="1"/>
          <p:nvPr/>
        </p:nvSpPr>
        <p:spPr>
          <a:xfrm>
            <a:off x="2991050" y="4597525"/>
            <a:ext cx="2377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</a:t>
            </a:r>
            <a:r>
              <a:rPr lang="ru" sz="1800"/>
              <a:t>I have a cat ...”</a:t>
            </a:r>
            <a:endParaRPr sz="1800"/>
          </a:p>
        </p:txBody>
      </p:sp>
      <p:sp>
        <p:nvSpPr>
          <p:cNvPr id="507" name="Google Shape;507;p74"/>
          <p:cNvSpPr txBox="1"/>
          <p:nvPr/>
        </p:nvSpPr>
        <p:spPr>
          <a:xfrm>
            <a:off x="2609675" y="4204675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        have      a      cat         ...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CNN</a:t>
            </a:r>
            <a:endParaRPr/>
          </a:p>
        </p:txBody>
      </p:sp>
      <p:pic>
        <p:nvPicPr>
          <p:cNvPr id="513" name="Google Shape;51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850" y="184975"/>
            <a:ext cx="6244976" cy="484979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5"/>
          <p:cNvSpPr txBox="1"/>
          <p:nvPr/>
        </p:nvSpPr>
        <p:spPr>
          <a:xfrm>
            <a:off x="7065300" y="4631525"/>
            <a:ext cx="1767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Zhang et al., 2015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Предобработка текста</a:t>
            </a:r>
            <a:endParaRPr/>
          </a:p>
        </p:txBody>
      </p:sp>
      <p:sp>
        <p:nvSpPr>
          <p:cNvPr id="167" name="Google Shape;16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Токенизация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Нормализация слова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Стемминг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Лемматизация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Удаление слов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Стоп-слова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Неинформативные слова, шаблоны</a:t>
            </a:r>
            <a:endParaRPr/>
          </a:p>
        </p:txBody>
      </p:sp>
      <p:pic>
        <p:nvPicPr>
          <p:cNvPr id="168" name="Google Shape;1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763" y="299300"/>
            <a:ext cx="3741975" cy="22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776" y="2506650"/>
            <a:ext cx="4287500" cy="233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>
            <p:ph idx="1" type="body"/>
          </p:nvPr>
        </p:nvSpPr>
        <p:spPr>
          <a:xfrm>
            <a:off x="311700" y="763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Классификация текста: жанр, автор текста и т.п.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Исправление опечаток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Ранжирования поисковой выдачи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Генерация текста, картинки по тексту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Машинный перевод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Диалоговые системы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Суммаризация текста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75" name="Google Shape;17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Примеры задач NLP</a:t>
            </a:r>
            <a:endParaRPr/>
          </a:p>
        </p:txBody>
      </p:sp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524" y="337925"/>
            <a:ext cx="2294776" cy="46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Выделение признаков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Какое компьютерное представление слов может быть?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Простой способ: one-hot encoding</a:t>
            </a:r>
            <a:endParaRPr/>
          </a:p>
        </p:txBody>
      </p:sp>
      <p:pic>
        <p:nvPicPr>
          <p:cNvPr id="188" name="Google Shape;1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6200"/>
            <a:ext cx="584008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One-hot encoding</a:t>
            </a:r>
            <a:endParaRPr/>
          </a:p>
        </p:txBody>
      </p:sp>
      <p:sp>
        <p:nvSpPr>
          <p:cNvPr id="194" name="Google Shape;194;p45"/>
          <p:cNvSpPr txBox="1"/>
          <p:nvPr/>
        </p:nvSpPr>
        <p:spPr>
          <a:xfrm>
            <a:off x="395850" y="1983700"/>
            <a:ext cx="60585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Проблемы: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 sz="1800">
                <a:solidFill>
                  <a:srgbClr val="FF0000"/>
                </a:solidFill>
              </a:rPr>
              <a:t>вектора не отображают значения слов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 sz="1800">
                <a:solidFill>
                  <a:srgbClr val="FF0000"/>
                </a:solidFill>
              </a:rPr>
              <a:t>не установить меру близости между словами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 sz="1800">
                <a:solidFill>
                  <a:srgbClr val="FF0000"/>
                </a:solidFill>
              </a:rPr>
              <a:t>большой размер векторов при малом количестве содержимой информации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Bag-of-Words</a:t>
            </a:r>
            <a:endParaRPr/>
          </a:p>
        </p:txBody>
      </p:sp>
      <p:sp>
        <p:nvSpPr>
          <p:cNvPr id="200" name="Google Shape;200;p46"/>
          <p:cNvSpPr txBox="1"/>
          <p:nvPr>
            <p:ph idx="1" type="body"/>
          </p:nvPr>
        </p:nvSpPr>
        <p:spPr>
          <a:xfrm>
            <a:off x="311700" y="1152475"/>
            <a:ext cx="510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Сумма one-hot векторов слов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			</a:t>
            </a:r>
            <a:endParaRPr/>
          </a:p>
        </p:txBody>
      </p:sp>
      <p:pic>
        <p:nvPicPr>
          <p:cNvPr id="201" name="Google Shape;2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625" y="1725175"/>
            <a:ext cx="4490975" cy="31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